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77" r:id="rId6"/>
    <p:sldId id="270" r:id="rId7"/>
    <p:sldId id="281" r:id="rId8"/>
    <p:sldId id="282" r:id="rId9"/>
    <p:sldId id="283" r:id="rId10"/>
    <p:sldId id="265" r:id="rId11"/>
    <p:sldId id="284" r:id="rId12"/>
    <p:sldId id="278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KBIZ한마음고딕 R" panose="020205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80808"/>
    <a:srgbClr val="E69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D68E3-AD9A-406F-81EF-B1068BEDFD75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F6181-DCCA-4951-917E-50A16C974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1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F6181-DCCA-4951-917E-50A16C9740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014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F6181-DCCA-4951-917E-50A16C9740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65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1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04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84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 userDrawn="1"/>
        </p:nvSpPr>
        <p:spPr>
          <a:xfrm>
            <a:off x="224971" y="269814"/>
            <a:ext cx="11742057" cy="6331857"/>
          </a:xfrm>
          <a:prstGeom prst="roundRect">
            <a:avLst/>
          </a:prstGeom>
          <a:solidFill>
            <a:schemeClr val="bg1">
              <a:lumMod val="75000"/>
              <a:alpha val="2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21583"/>
            <a:ext cx="10515600" cy="128111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03200" y="1632632"/>
            <a:ext cx="1174205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5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95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404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2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7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1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6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2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20887" r="14523" b="107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 userDrawn="1"/>
        </p:nvSpPr>
        <p:spPr>
          <a:xfrm>
            <a:off x="224971" y="269814"/>
            <a:ext cx="11742057" cy="633185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5CC8B-F467-4601-B45C-48FE0932C50A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9B619-82AB-47D7-B584-95C7D86D1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8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KBIZ한마음고딕 R" panose="02020503020101020101" pitchFamily="18" charset="-127"/>
          <a:ea typeface="KBIZ한마음고딕 R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KBIZ한마음고딕 R" panose="02020503020101020101" pitchFamily="18" charset="-127"/>
          <a:ea typeface="KBIZ한마음고딕 R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KBIZ한마음고딕 R" panose="02020503020101020101" pitchFamily="18" charset="-127"/>
          <a:ea typeface="KBIZ한마음고딕 R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KBIZ한마음고딕 R" panose="02020503020101020101" pitchFamily="18" charset="-127"/>
          <a:ea typeface="KBIZ한마음고딕 R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KBIZ한마음고딕 R" panose="02020503020101020101" pitchFamily="18" charset="-127"/>
          <a:ea typeface="KBIZ한마음고딕 R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KBIZ한마음고딕 R" panose="02020503020101020101" pitchFamily="18" charset="-127"/>
          <a:ea typeface="KBIZ한마음고딕 R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0887" r="14523" b="107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397001"/>
            <a:ext cx="9144000" cy="2387600"/>
          </a:xfrm>
        </p:spPr>
        <p:txBody>
          <a:bodyPr/>
          <a:lstStyle/>
          <a:p>
            <a:r>
              <a:rPr lang="ko-KR" alt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</a:t>
            </a:r>
            <a:r>
              <a:rPr lang="ko-KR" altLang="en-U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</a:t>
            </a:r>
            <a:r>
              <a:rPr lang="ko-KR" alt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나</a:t>
            </a:r>
            <a:r>
              <a:rPr lang="ko-KR" altLang="en-US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</a:t>
            </a:r>
            <a:endParaRPr lang="ko-KR" alt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57943" y="5384802"/>
            <a:ext cx="11030856" cy="116114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b="1" dirty="0" smtClean="0">
                <a:effectLst/>
              </a:rPr>
              <a:t>[</a:t>
            </a:r>
            <a:r>
              <a:rPr lang="en-US" altLang="ko-KR" b="1" dirty="0" smtClean="0">
                <a:solidFill>
                  <a:srgbClr val="FFFF00"/>
                </a:solidFill>
                <a:effectLst/>
              </a:rPr>
              <a:t>KING</a:t>
            </a:r>
            <a:r>
              <a:rPr lang="en-US" altLang="ko-KR" b="1" dirty="0" smtClean="0">
                <a:effectLst/>
              </a:rPr>
              <a:t> </a:t>
            </a:r>
            <a:r>
              <a:rPr lang="ko-KR" altLang="en-US" b="1" dirty="0" smtClean="0">
                <a:effectLst/>
              </a:rPr>
              <a:t>중간발표</a:t>
            </a:r>
            <a:r>
              <a:rPr lang="en-US" altLang="ko-KR" b="1" dirty="0" smtClean="0">
                <a:effectLst/>
              </a:rPr>
              <a:t>]</a:t>
            </a:r>
            <a:endParaRPr lang="en-US" altLang="ko-KR" b="1" dirty="0" smtClean="0"/>
          </a:p>
          <a:p>
            <a:pPr algn="l">
              <a:lnSpc>
                <a:spcPct val="100000"/>
              </a:lnSpc>
            </a:pP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정은수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김서현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이주연</a:t>
            </a:r>
            <a:endParaRPr lang="en-US" altLang="ko-KR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24971" y="269814"/>
            <a:ext cx="11742057" cy="633185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5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495133" y="1863037"/>
            <a:ext cx="3378788" cy="4536412"/>
            <a:chOff x="7759112" y="1825625"/>
            <a:chExt cx="3378788" cy="453641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112" y="1825625"/>
              <a:ext cx="3378788" cy="422863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759112" y="6054260"/>
              <a:ext cx="33787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‘</a:t>
              </a:r>
              <a:r>
                <a:rPr lang="ko-KR" altLang="en-US" sz="1400" dirty="0" smtClean="0"/>
                <a:t>동생</a:t>
              </a:r>
              <a:r>
                <a:rPr lang="en-US" altLang="ko-KR" sz="1400" dirty="0" smtClean="0"/>
                <a:t>’ </a:t>
              </a:r>
              <a:r>
                <a:rPr lang="ko-KR" altLang="en-US" sz="1400" dirty="0" smtClean="0"/>
                <a:t>캐릭터 </a:t>
              </a:r>
              <a:r>
                <a:rPr lang="en-US" altLang="ko-KR" sz="1400" dirty="0" smtClean="0"/>
                <a:t>3D </a:t>
              </a:r>
              <a:r>
                <a:rPr lang="ko-KR" altLang="en-US" sz="1400" dirty="0" smtClean="0"/>
                <a:t>모델</a:t>
              </a:r>
              <a:endParaRPr lang="ko-KR" altLang="en-US" sz="1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45427" y="1863037"/>
            <a:ext cx="3378788" cy="4536411"/>
            <a:chOff x="7759112" y="1838326"/>
            <a:chExt cx="3378788" cy="453641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112" y="1838326"/>
              <a:ext cx="3378788" cy="422863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759112" y="6066960"/>
              <a:ext cx="33787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‘</a:t>
              </a:r>
              <a:r>
                <a:rPr lang="ko-KR" altLang="en-US" sz="1400" dirty="0" smtClean="0"/>
                <a:t>언니</a:t>
              </a:r>
              <a:r>
                <a:rPr lang="en-US" altLang="ko-KR" sz="1400" dirty="0" smtClean="0"/>
                <a:t>’ </a:t>
              </a:r>
              <a:r>
                <a:rPr lang="ko-KR" altLang="en-US" sz="1400" dirty="0" smtClean="0"/>
                <a:t>캐릭터 </a:t>
              </a:r>
              <a:r>
                <a:rPr lang="en-US" altLang="ko-KR" sz="1400" dirty="0" smtClean="0"/>
                <a:t>3D </a:t>
              </a:r>
              <a:r>
                <a:rPr lang="ko-KR" altLang="en-US" sz="1400" dirty="0" smtClean="0"/>
                <a:t>모델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572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 현황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effectLst/>
              </a:rPr>
              <a:t>완료한 부분</a:t>
            </a:r>
            <a:r>
              <a:rPr lang="en-US" altLang="ko-KR" b="1" dirty="0" smtClean="0">
                <a:effectLst/>
              </a:rPr>
              <a:t>:</a:t>
            </a:r>
          </a:p>
          <a:p>
            <a:pPr lvl="1"/>
            <a:r>
              <a:rPr lang="ko-KR" altLang="en-US" b="1" dirty="0" smtClean="0"/>
              <a:t>개발</a:t>
            </a:r>
            <a:r>
              <a:rPr lang="en-US" altLang="ko-KR" sz="1800" dirty="0" smtClean="0">
                <a:effectLst/>
              </a:rPr>
              <a:t>: </a:t>
            </a:r>
            <a:r>
              <a:rPr lang="ko-KR" altLang="en-US" sz="1800" dirty="0" smtClean="0">
                <a:effectLst/>
              </a:rPr>
              <a:t>캐릭터 이동</a:t>
            </a:r>
            <a:r>
              <a:rPr lang="en-US" altLang="ko-KR" sz="1800" dirty="0">
                <a:effectLst/>
              </a:rPr>
              <a:t> </a:t>
            </a:r>
            <a:r>
              <a:rPr lang="ko-KR" altLang="en-US" sz="1800" dirty="0" smtClean="0">
                <a:effectLst/>
              </a:rPr>
              <a:t>및 점프</a:t>
            </a:r>
            <a:r>
              <a:rPr lang="en-US" altLang="ko-KR" sz="1800" dirty="0" smtClean="0">
                <a:effectLst/>
              </a:rPr>
              <a:t>, </a:t>
            </a:r>
            <a:r>
              <a:rPr lang="ko-KR" altLang="en-US" sz="1800" dirty="0" smtClean="0">
                <a:effectLst/>
              </a:rPr>
              <a:t>일기장 팝업</a:t>
            </a:r>
            <a:r>
              <a:rPr lang="en-US" altLang="ko-KR" sz="1800" dirty="0" smtClean="0">
                <a:effectLst/>
              </a:rPr>
              <a:t>, </a:t>
            </a:r>
            <a:r>
              <a:rPr lang="ko-KR" altLang="en-US" sz="1800" dirty="0" smtClean="0">
                <a:effectLst/>
              </a:rPr>
              <a:t>버튼 클릭 시 키보드 팝업</a:t>
            </a:r>
            <a:endParaRPr lang="en-US" altLang="ko-KR" sz="1800" dirty="0" smtClean="0">
              <a:effectLst/>
            </a:endParaRPr>
          </a:p>
          <a:p>
            <a:pPr marL="0" indent="0">
              <a:buNone/>
            </a:pPr>
            <a:endParaRPr lang="en-US" altLang="ko-KR" dirty="0" smtClean="0">
              <a:effectLst/>
            </a:endParaRPr>
          </a:p>
        </p:txBody>
      </p:sp>
      <p:pic>
        <p:nvPicPr>
          <p:cNvPr id="10" name="영상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3452341"/>
            <a:ext cx="5110219" cy="257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영상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69099" y="3465203"/>
            <a:ext cx="5084701" cy="2563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63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0887" r="14523" b="107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1397001"/>
            <a:ext cx="9144000" cy="2387600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57943" y="5384802"/>
            <a:ext cx="11030856" cy="116114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endParaRPr lang="en-US" altLang="ko-KR" dirty="0" smtClean="0"/>
          </a:p>
          <a:p>
            <a:pPr algn="l">
              <a:lnSpc>
                <a:spcPct val="100000"/>
              </a:lnSpc>
            </a:pPr>
            <a:r>
              <a:rPr lang="en-US" altLang="ko-KR" dirty="0" smtClean="0"/>
              <a:t>KING </a:t>
            </a:r>
            <a:r>
              <a:rPr lang="ko-KR" altLang="en-US" dirty="0" smtClean="0"/>
              <a:t>정은수 김서현 이주연</a:t>
            </a:r>
            <a:endParaRPr lang="en-US" altLang="ko-KR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24971" y="269814"/>
            <a:ext cx="11742057" cy="633185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48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게임 개요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게임 플레이 방식 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개발 현황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030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ko-KR" altLang="en-US" dirty="0" smtClean="0"/>
              <a:t>제목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이제나와</a:t>
            </a:r>
            <a:endParaRPr lang="en-US" altLang="ko-KR" dirty="0" smtClean="0"/>
          </a:p>
          <a:p>
            <a:pPr marL="514350" indent="-514350">
              <a:buFont typeface="+mj-lt"/>
              <a:buAutoNum type="arabicParenR"/>
            </a:pPr>
            <a:r>
              <a:rPr lang="ko-KR" altLang="en-US" dirty="0" smtClean="0"/>
              <a:t>장르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롤플레잉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방탈출</a:t>
            </a:r>
            <a:r>
              <a:rPr lang="ko-KR" altLang="en-US" dirty="0" smtClean="0"/>
              <a:t> 게임</a:t>
            </a:r>
            <a:endParaRPr lang="en-US" altLang="ko-KR" dirty="0" smtClean="0"/>
          </a:p>
          <a:p>
            <a:pPr marL="514350" indent="-514350">
              <a:buFont typeface="+mj-lt"/>
              <a:buAutoNum type="arabicParenR"/>
            </a:pPr>
            <a:r>
              <a:rPr lang="ko-KR" altLang="en-US" dirty="0" smtClean="0"/>
              <a:t>플랫폼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모바일</a:t>
            </a:r>
            <a:endParaRPr lang="en-US" altLang="ko-KR" dirty="0" smtClean="0"/>
          </a:p>
          <a:p>
            <a:pPr marL="514350" indent="-514350">
              <a:buFont typeface="+mj-lt"/>
              <a:buAutoNum type="arabicParenR"/>
            </a:pPr>
            <a:r>
              <a:rPr lang="ko-KR" altLang="en-US" dirty="0" smtClean="0"/>
              <a:t>개발 툴</a:t>
            </a:r>
            <a:r>
              <a:rPr lang="en-US" altLang="ko-KR" dirty="0" smtClean="0"/>
              <a:t>: Unity (</a:t>
            </a:r>
            <a:r>
              <a:rPr lang="en-US" altLang="ko-KR" dirty="0" smtClean="0">
                <a:solidFill>
                  <a:srgbClr val="FF0000"/>
                </a:solidFill>
              </a:rPr>
              <a:t>3D</a:t>
            </a:r>
            <a:r>
              <a:rPr lang="en-US" altLang="ko-KR" dirty="0" smtClean="0"/>
              <a:t>)</a:t>
            </a:r>
          </a:p>
          <a:p>
            <a:pPr marL="514350" indent="-514350">
              <a:buFont typeface="+mj-lt"/>
              <a:buAutoNum type="arabicParenR"/>
            </a:pPr>
            <a:r>
              <a:rPr lang="ko-KR" altLang="en-US" dirty="0" smtClean="0"/>
              <a:t>주제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FF00"/>
                </a:solidFill>
              </a:rPr>
              <a:t>위로</a:t>
            </a:r>
            <a:r>
              <a:rPr lang="en-US" altLang="ko-KR" dirty="0">
                <a:solidFill>
                  <a:srgbClr val="FFFF00"/>
                </a:solidFill>
              </a:rPr>
              <a:t>, </a:t>
            </a:r>
            <a:r>
              <a:rPr lang="ko-KR" altLang="en-US" dirty="0" err="1">
                <a:solidFill>
                  <a:srgbClr val="FFFF00"/>
                </a:solidFill>
              </a:rPr>
              <a:t>힐링</a:t>
            </a:r>
            <a:endParaRPr lang="en-US" altLang="ko-KR" dirty="0">
              <a:solidFill>
                <a:srgbClr val="FFFF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학교폭력</a:t>
            </a:r>
            <a:r>
              <a:rPr lang="en-US" altLang="ko-KR" dirty="0"/>
              <a:t>(</a:t>
            </a:r>
            <a:r>
              <a:rPr lang="ko-KR" altLang="en-US" dirty="0"/>
              <a:t>소외</a:t>
            </a:r>
            <a:r>
              <a:rPr lang="en-US" altLang="ko-KR" dirty="0"/>
              <a:t>)</a:t>
            </a:r>
            <a:r>
              <a:rPr lang="ko-KR" altLang="en-US" dirty="0"/>
              <a:t>를 당하면서도 동생이 학교에서 스스로 찾았던 </a:t>
            </a:r>
            <a:r>
              <a:rPr lang="ko-KR" altLang="en-US" dirty="0" smtClean="0"/>
              <a:t>나름의 </a:t>
            </a:r>
            <a:r>
              <a:rPr lang="ko-KR" altLang="en-US" dirty="0" smtClean="0">
                <a:solidFill>
                  <a:srgbClr val="FFFF00"/>
                </a:solidFill>
              </a:rPr>
              <a:t>행복 </a:t>
            </a:r>
            <a:r>
              <a:rPr lang="ko-KR" altLang="en-US" dirty="0">
                <a:solidFill>
                  <a:srgbClr val="FFFF00"/>
                </a:solidFill>
              </a:rPr>
              <a:t>요소들</a:t>
            </a:r>
            <a:r>
              <a:rPr lang="ko-KR" altLang="en-US" dirty="0"/>
              <a:t>을 </a:t>
            </a:r>
            <a:r>
              <a:rPr lang="ko-KR" altLang="en-US" dirty="0" smtClean="0"/>
              <a:t>플레이어인 언니가 동생의 </a:t>
            </a:r>
            <a:r>
              <a:rPr lang="ko-KR" altLang="en-US" dirty="0" smtClean="0">
                <a:solidFill>
                  <a:srgbClr val="FFFF00"/>
                </a:solidFill>
              </a:rPr>
              <a:t>일기장</a:t>
            </a:r>
            <a:r>
              <a:rPr lang="ko-KR" altLang="en-US" dirty="0" smtClean="0"/>
              <a:t>을 통해 </a:t>
            </a:r>
            <a:r>
              <a:rPr lang="ko-KR" altLang="en-US" dirty="0" smtClean="0"/>
              <a:t>추리하여 잊혀진 행복을 되찾아주면 학교를 탈출할 수 있는 </a:t>
            </a:r>
            <a:r>
              <a:rPr lang="ko-KR" altLang="en-US" dirty="0"/>
              <a:t>게임</a:t>
            </a:r>
            <a:endParaRPr lang="en-US" altLang="ko-KR" dirty="0"/>
          </a:p>
          <a:p>
            <a:pPr marL="514350" indent="-514350">
              <a:buFont typeface="+mj-lt"/>
              <a:buAutoNum type="arabicParenR"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54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플레이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ko-KR" altLang="en-US" dirty="0" smtClean="0"/>
              <a:t>에피소드 </a:t>
            </a:r>
            <a:r>
              <a:rPr lang="en-US" altLang="ko-KR" dirty="0" smtClean="0"/>
              <a:t>- </a:t>
            </a:r>
            <a:r>
              <a:rPr lang="en-US" altLang="ko-KR" dirty="0" smtClean="0">
                <a:solidFill>
                  <a:srgbClr val="FFFF00"/>
                </a:solidFill>
              </a:rPr>
              <a:t>3</a:t>
            </a:r>
            <a:r>
              <a:rPr lang="ko-KR" altLang="en-US" dirty="0" smtClean="0">
                <a:solidFill>
                  <a:srgbClr val="FFFF00"/>
                </a:solidFill>
              </a:rPr>
              <a:t>편의 일기</a:t>
            </a:r>
          </a:p>
          <a:p>
            <a:r>
              <a:rPr lang="ko-KR" altLang="en-US" sz="2000" dirty="0" smtClean="0"/>
              <a:t>동생의 일기장은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편의 일기로 구성되는데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하나의 일기는 하나의 에피소드를 구성한다</a:t>
            </a:r>
            <a:r>
              <a:rPr lang="en-US" altLang="ko-KR" sz="2000" dirty="0" smtClean="0"/>
              <a:t>. </a:t>
            </a:r>
            <a:endParaRPr lang="en-US" altLang="ko-KR" sz="2000" dirty="0"/>
          </a:p>
          <a:p>
            <a:r>
              <a:rPr lang="ko-KR" altLang="en-US" sz="2000" dirty="0" smtClean="0"/>
              <a:t>각 일기에는 동생의 긍정적인 경험이 적힌 내용이 일부 지워져 있고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플레이어는 </a:t>
            </a:r>
            <a:r>
              <a:rPr lang="ko-KR" altLang="en-US" sz="2000" dirty="0" smtClean="0">
                <a:solidFill>
                  <a:srgbClr val="FFFF00"/>
                </a:solidFill>
              </a:rPr>
              <a:t>지워진 부분의 정답을 </a:t>
            </a:r>
            <a:r>
              <a:rPr lang="ko-KR" altLang="en-US" sz="2000" dirty="0" smtClean="0"/>
              <a:t>맞혀야 에피소드를 완료할 수 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514600" y="760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44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게임 플레이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dirty="0"/>
              <a:t>게임 </a:t>
            </a:r>
            <a:r>
              <a:rPr lang="ko-KR" altLang="en-US" dirty="0" smtClean="0"/>
              <a:t>플레이 구성</a:t>
            </a:r>
            <a:endParaRPr lang="en-US" altLang="ko-KR" dirty="0" smtClean="0"/>
          </a:p>
          <a:p>
            <a:pPr lvl="0"/>
            <a:r>
              <a:rPr lang="ko-KR" altLang="en-US" sz="2000" dirty="0" smtClean="0">
                <a:solidFill>
                  <a:prstClr val="white"/>
                </a:solidFill>
              </a:rPr>
              <a:t>플레이어가 </a:t>
            </a:r>
            <a:r>
              <a:rPr lang="ko-KR" altLang="en-US" sz="2000" dirty="0">
                <a:solidFill>
                  <a:prstClr val="white"/>
                </a:solidFill>
              </a:rPr>
              <a:t>실제로 플레이하는 </a:t>
            </a:r>
            <a:r>
              <a:rPr lang="ko-KR" altLang="en-US" sz="2000" dirty="0" smtClean="0">
                <a:solidFill>
                  <a:prstClr val="white"/>
                </a:solidFill>
              </a:rPr>
              <a:t>부분으로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각 에피소드는 아래와 같이 구성된다</a:t>
            </a:r>
            <a:r>
              <a:rPr lang="en-US" altLang="ko-KR" sz="2000" dirty="0" smtClean="0">
                <a:solidFill>
                  <a:prstClr val="white"/>
                </a:solidFill>
              </a:rPr>
              <a:t>.</a:t>
            </a:r>
            <a:endParaRPr lang="en-US" altLang="ko-KR" sz="20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140" name="그룹 139"/>
          <p:cNvGrpSpPr/>
          <p:nvPr/>
        </p:nvGrpSpPr>
        <p:grpSpPr>
          <a:xfrm>
            <a:off x="787229" y="4033599"/>
            <a:ext cx="1706527" cy="1219855"/>
            <a:chOff x="787229" y="4251312"/>
            <a:chExt cx="1706527" cy="1219855"/>
          </a:xfrm>
        </p:grpSpPr>
        <p:grpSp>
          <p:nvGrpSpPr>
            <p:cNvPr id="35" name="그룹 34"/>
            <p:cNvGrpSpPr/>
            <p:nvPr/>
          </p:nvGrpSpPr>
          <p:grpSpPr>
            <a:xfrm>
              <a:off x="787229" y="4251312"/>
              <a:ext cx="1706527" cy="1219855"/>
              <a:chOff x="4083050" y="965200"/>
              <a:chExt cx="3162915" cy="315003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4089400" y="965200"/>
                <a:ext cx="3150036" cy="3150036"/>
              </a:xfrm>
              <a:prstGeom prst="roundRect">
                <a:avLst>
                  <a:gd name="adj" fmla="val 1012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4089400" y="1602696"/>
                <a:ext cx="3150036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4083050" y="3493745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4083050" y="3659024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4083050" y="3824303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4133850" y="3983053"/>
                <a:ext cx="3060700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820981" y="4666972"/>
              <a:ext cx="1651378" cy="401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에피소드 시작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2860582" y="4033599"/>
            <a:ext cx="1706527" cy="1219855"/>
            <a:chOff x="2860582" y="4251312"/>
            <a:chExt cx="1706527" cy="1219855"/>
          </a:xfrm>
        </p:grpSpPr>
        <p:grpSp>
          <p:nvGrpSpPr>
            <p:cNvPr id="61" name="그룹 60"/>
            <p:cNvGrpSpPr/>
            <p:nvPr/>
          </p:nvGrpSpPr>
          <p:grpSpPr>
            <a:xfrm>
              <a:off x="2860582" y="4251312"/>
              <a:ext cx="1706527" cy="1219855"/>
              <a:chOff x="4083050" y="965200"/>
              <a:chExt cx="3162915" cy="3150036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4089400" y="965200"/>
                <a:ext cx="3150036" cy="3150036"/>
              </a:xfrm>
              <a:prstGeom prst="roundRect">
                <a:avLst>
                  <a:gd name="adj" fmla="val 1012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cxnSp>
            <p:nvCxnSpPr>
              <p:cNvPr id="63" name="직선 연결선 62"/>
              <p:cNvCxnSpPr/>
              <p:nvPr/>
            </p:nvCxnSpPr>
            <p:spPr>
              <a:xfrm>
                <a:off x="4089400" y="1602696"/>
                <a:ext cx="3150036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4083050" y="3493745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4083050" y="3659024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4083050" y="3824303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4133850" y="3983053"/>
                <a:ext cx="3060700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2878457" y="4508159"/>
              <a:ext cx="1651378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a. </a:t>
              </a: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일기장 팝업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확인하기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215241" y="3370941"/>
            <a:ext cx="1706527" cy="1219855"/>
            <a:chOff x="5215241" y="3588654"/>
            <a:chExt cx="1706527" cy="1219855"/>
          </a:xfrm>
        </p:grpSpPr>
        <p:grpSp>
          <p:nvGrpSpPr>
            <p:cNvPr id="70" name="그룹 69"/>
            <p:cNvGrpSpPr/>
            <p:nvPr/>
          </p:nvGrpSpPr>
          <p:grpSpPr>
            <a:xfrm>
              <a:off x="5215241" y="3588654"/>
              <a:ext cx="1706527" cy="1219855"/>
              <a:chOff x="4083050" y="965200"/>
              <a:chExt cx="3162915" cy="3150036"/>
            </a:xfrm>
          </p:grpSpPr>
          <p:sp>
            <p:nvSpPr>
              <p:cNvPr id="71" name="모서리가 둥근 직사각형 70"/>
              <p:cNvSpPr/>
              <p:nvPr/>
            </p:nvSpPr>
            <p:spPr>
              <a:xfrm>
                <a:off x="4089400" y="965200"/>
                <a:ext cx="3150036" cy="3150036"/>
              </a:xfrm>
              <a:prstGeom prst="roundRect">
                <a:avLst>
                  <a:gd name="adj" fmla="val 1012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cxnSp>
            <p:nvCxnSpPr>
              <p:cNvPr id="72" name="직선 연결선 71"/>
              <p:cNvCxnSpPr/>
              <p:nvPr/>
            </p:nvCxnSpPr>
            <p:spPr>
              <a:xfrm>
                <a:off x="4089400" y="1602696"/>
                <a:ext cx="3150036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4083050" y="3493745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4083050" y="3659024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4083050" y="3824303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4133850" y="3983053"/>
                <a:ext cx="3060700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/>
            <p:cNvSpPr txBox="1"/>
            <p:nvPr/>
          </p:nvSpPr>
          <p:spPr>
            <a:xfrm>
              <a:off x="5242650" y="3833971"/>
              <a:ext cx="1651378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b. </a:t>
              </a: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단서와 도구 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찾기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5211719" y="4681339"/>
            <a:ext cx="1706527" cy="1219855"/>
            <a:chOff x="5211719" y="4899052"/>
            <a:chExt cx="1706527" cy="1219855"/>
          </a:xfrm>
        </p:grpSpPr>
        <p:grpSp>
          <p:nvGrpSpPr>
            <p:cNvPr id="86" name="그룹 85"/>
            <p:cNvGrpSpPr/>
            <p:nvPr/>
          </p:nvGrpSpPr>
          <p:grpSpPr>
            <a:xfrm>
              <a:off x="5211719" y="4899052"/>
              <a:ext cx="1706527" cy="1219855"/>
              <a:chOff x="4083050" y="965200"/>
              <a:chExt cx="3162915" cy="3150036"/>
            </a:xfrm>
          </p:grpSpPr>
          <p:sp>
            <p:nvSpPr>
              <p:cNvPr id="87" name="모서리가 둥근 직사각형 86"/>
              <p:cNvSpPr/>
              <p:nvPr/>
            </p:nvSpPr>
            <p:spPr>
              <a:xfrm>
                <a:off x="4089400" y="965200"/>
                <a:ext cx="3150036" cy="3150036"/>
              </a:xfrm>
              <a:prstGeom prst="roundRect">
                <a:avLst>
                  <a:gd name="adj" fmla="val 1012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cxnSp>
            <p:nvCxnSpPr>
              <p:cNvPr id="88" name="직선 연결선 87"/>
              <p:cNvCxnSpPr/>
              <p:nvPr/>
            </p:nvCxnSpPr>
            <p:spPr>
              <a:xfrm>
                <a:off x="4089400" y="1602696"/>
                <a:ext cx="3150036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4083050" y="3493745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4083050" y="3659024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4083050" y="3824303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4133850" y="3983053"/>
                <a:ext cx="3060700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/>
            <p:cNvSpPr txBox="1"/>
            <p:nvPr/>
          </p:nvSpPr>
          <p:spPr>
            <a:xfrm>
              <a:off x="5229595" y="5155898"/>
              <a:ext cx="1651378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c. </a:t>
              </a: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수집한 도구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동생에게 전달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7560286" y="4021770"/>
            <a:ext cx="1706527" cy="1219855"/>
            <a:chOff x="7560286" y="4239483"/>
            <a:chExt cx="1706527" cy="1219855"/>
          </a:xfrm>
        </p:grpSpPr>
        <p:grpSp>
          <p:nvGrpSpPr>
            <p:cNvPr id="95" name="그룹 94"/>
            <p:cNvGrpSpPr/>
            <p:nvPr/>
          </p:nvGrpSpPr>
          <p:grpSpPr>
            <a:xfrm>
              <a:off x="7560286" y="4239483"/>
              <a:ext cx="1706527" cy="1219855"/>
              <a:chOff x="4083050" y="965200"/>
              <a:chExt cx="3162915" cy="3150036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4089400" y="965200"/>
                <a:ext cx="3150036" cy="3150036"/>
              </a:xfrm>
              <a:prstGeom prst="roundRect">
                <a:avLst>
                  <a:gd name="adj" fmla="val 1012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cxnSp>
            <p:nvCxnSpPr>
              <p:cNvPr id="97" name="직선 연결선 96"/>
              <p:cNvCxnSpPr/>
              <p:nvPr/>
            </p:nvCxnSpPr>
            <p:spPr>
              <a:xfrm>
                <a:off x="4089400" y="1602696"/>
                <a:ext cx="3150036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>
                <a:off x="4083050" y="3493745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4083050" y="3659024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4083050" y="3824303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4133850" y="3983053"/>
                <a:ext cx="3060700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/>
            <p:cNvSpPr txBox="1"/>
            <p:nvPr/>
          </p:nvSpPr>
          <p:spPr>
            <a:xfrm>
              <a:off x="7594905" y="4496628"/>
              <a:ext cx="1651378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d. </a:t>
              </a: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일기 정답 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맞히기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6918010" y="3980869"/>
            <a:ext cx="643851" cy="1272584"/>
            <a:chOff x="6918010" y="4198582"/>
            <a:chExt cx="643851" cy="1272584"/>
          </a:xfrm>
        </p:grpSpPr>
        <p:cxnSp>
          <p:nvCxnSpPr>
            <p:cNvPr id="103" name="직선 화살표 연결선 102"/>
            <p:cNvCxnSpPr/>
            <p:nvPr/>
          </p:nvCxnSpPr>
          <p:spPr>
            <a:xfrm>
              <a:off x="7196486" y="4837587"/>
              <a:ext cx="365375" cy="0"/>
            </a:xfrm>
            <a:prstGeom prst="straightConnector1">
              <a:avLst/>
            </a:prstGeom>
            <a:ln w="57150">
              <a:solidFill>
                <a:srgbClr val="FFFF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/>
          </p:nvGrpSpPr>
          <p:grpSpPr>
            <a:xfrm>
              <a:off x="6918010" y="4198582"/>
              <a:ext cx="282809" cy="1272584"/>
              <a:chOff x="9436838" y="2343150"/>
              <a:chExt cx="414568" cy="1151828"/>
            </a:xfrm>
          </p:grpSpPr>
          <p:cxnSp>
            <p:nvCxnSpPr>
              <p:cNvPr id="107" name="직선 화살표 연결선 106"/>
              <p:cNvCxnSpPr/>
              <p:nvPr/>
            </p:nvCxnSpPr>
            <p:spPr>
              <a:xfrm>
                <a:off x="9443188" y="3473406"/>
                <a:ext cx="408218" cy="1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 flipV="1">
                <a:off x="9823116" y="2343150"/>
                <a:ext cx="0" cy="1151828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화살표 연결선 111"/>
              <p:cNvCxnSpPr/>
              <p:nvPr/>
            </p:nvCxnSpPr>
            <p:spPr>
              <a:xfrm>
                <a:off x="9436838" y="2360004"/>
                <a:ext cx="408218" cy="1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" name="그룹 123"/>
          <p:cNvGrpSpPr/>
          <p:nvPr/>
        </p:nvGrpSpPr>
        <p:grpSpPr>
          <a:xfrm rot="10800000">
            <a:off x="4571950" y="4021770"/>
            <a:ext cx="643852" cy="1272584"/>
            <a:chOff x="5874737" y="4083349"/>
            <a:chExt cx="811037" cy="1603030"/>
          </a:xfrm>
        </p:grpSpPr>
        <p:cxnSp>
          <p:nvCxnSpPr>
            <p:cNvPr id="119" name="직선 화살표 연결선 118"/>
            <p:cNvCxnSpPr/>
            <p:nvPr/>
          </p:nvCxnSpPr>
          <p:spPr>
            <a:xfrm>
              <a:off x="6225524" y="4888281"/>
              <a:ext cx="460250" cy="0"/>
            </a:xfrm>
            <a:prstGeom prst="straightConnector1">
              <a:avLst/>
            </a:prstGeom>
            <a:ln w="57150">
              <a:solidFill>
                <a:srgbClr val="FFFF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그룹 119"/>
            <p:cNvGrpSpPr/>
            <p:nvPr/>
          </p:nvGrpSpPr>
          <p:grpSpPr>
            <a:xfrm>
              <a:off x="5874737" y="4083349"/>
              <a:ext cx="356244" cy="1603030"/>
              <a:chOff x="9436838" y="2343150"/>
              <a:chExt cx="414568" cy="1151828"/>
            </a:xfrm>
          </p:grpSpPr>
          <p:cxnSp>
            <p:nvCxnSpPr>
              <p:cNvPr id="121" name="직선 화살표 연결선 120"/>
              <p:cNvCxnSpPr/>
              <p:nvPr/>
            </p:nvCxnSpPr>
            <p:spPr>
              <a:xfrm>
                <a:off x="9443188" y="3473406"/>
                <a:ext cx="408218" cy="1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화살표 연결선 121"/>
              <p:cNvCxnSpPr/>
              <p:nvPr/>
            </p:nvCxnSpPr>
            <p:spPr>
              <a:xfrm flipV="1">
                <a:off x="9823116" y="2343150"/>
                <a:ext cx="0" cy="1151828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화살표 연결선 122"/>
              <p:cNvCxnSpPr/>
              <p:nvPr/>
            </p:nvCxnSpPr>
            <p:spPr>
              <a:xfrm>
                <a:off x="9436838" y="2360004"/>
                <a:ext cx="408218" cy="1"/>
              </a:xfrm>
              <a:prstGeom prst="straightConnector1">
                <a:avLst/>
              </a:prstGeom>
              <a:ln w="57150">
                <a:solidFill>
                  <a:srgbClr val="FFF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9" name="직선 화살표 연결선 128"/>
          <p:cNvCxnSpPr/>
          <p:nvPr/>
        </p:nvCxnSpPr>
        <p:spPr>
          <a:xfrm rot="10800000">
            <a:off x="2501873" y="4656635"/>
            <a:ext cx="365375" cy="0"/>
          </a:xfrm>
          <a:prstGeom prst="straightConnector1">
            <a:avLst/>
          </a:prstGeom>
          <a:ln w="57150">
            <a:solidFill>
              <a:srgbClr val="FFFF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/>
          <p:cNvGrpSpPr/>
          <p:nvPr/>
        </p:nvGrpSpPr>
        <p:grpSpPr>
          <a:xfrm>
            <a:off x="9639888" y="3976823"/>
            <a:ext cx="1706527" cy="1219855"/>
            <a:chOff x="9639888" y="4194536"/>
            <a:chExt cx="1706527" cy="1219855"/>
          </a:xfrm>
        </p:grpSpPr>
        <p:grpSp>
          <p:nvGrpSpPr>
            <p:cNvPr id="130" name="그룹 129"/>
            <p:cNvGrpSpPr/>
            <p:nvPr/>
          </p:nvGrpSpPr>
          <p:grpSpPr>
            <a:xfrm>
              <a:off x="9639888" y="4194536"/>
              <a:ext cx="1706527" cy="1219855"/>
              <a:chOff x="4083050" y="965200"/>
              <a:chExt cx="3162915" cy="3150036"/>
            </a:xfrm>
          </p:grpSpPr>
          <p:sp>
            <p:nvSpPr>
              <p:cNvPr id="131" name="모서리가 둥근 직사각형 130"/>
              <p:cNvSpPr/>
              <p:nvPr/>
            </p:nvSpPr>
            <p:spPr>
              <a:xfrm>
                <a:off x="4089400" y="965200"/>
                <a:ext cx="3150036" cy="3150036"/>
              </a:xfrm>
              <a:prstGeom prst="roundRect">
                <a:avLst>
                  <a:gd name="adj" fmla="val 1012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cxnSp>
            <p:nvCxnSpPr>
              <p:cNvPr id="132" name="직선 연결선 131"/>
              <p:cNvCxnSpPr/>
              <p:nvPr/>
            </p:nvCxnSpPr>
            <p:spPr>
              <a:xfrm>
                <a:off x="4089400" y="1602696"/>
                <a:ext cx="3150036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4083050" y="3493745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>
                <a:off x="4083050" y="3659024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>
                <a:off x="4083050" y="3824303"/>
                <a:ext cx="3162915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4133850" y="3983053"/>
                <a:ext cx="3060700" cy="0"/>
              </a:xfrm>
              <a:prstGeom prst="line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TextBox 136"/>
            <p:cNvSpPr txBox="1"/>
            <p:nvPr/>
          </p:nvSpPr>
          <p:spPr>
            <a:xfrm>
              <a:off x="9667297" y="4621735"/>
              <a:ext cx="1651378" cy="365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에피소드 끝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</p:grpSp>
      <p:cxnSp>
        <p:nvCxnSpPr>
          <p:cNvPr id="138" name="직선 화살표 연결선 137"/>
          <p:cNvCxnSpPr/>
          <p:nvPr/>
        </p:nvCxnSpPr>
        <p:spPr>
          <a:xfrm rot="10800000">
            <a:off x="9281180" y="4599859"/>
            <a:ext cx="365375" cy="0"/>
          </a:xfrm>
          <a:prstGeom prst="straightConnector1">
            <a:avLst/>
          </a:prstGeom>
          <a:ln w="57150">
            <a:solidFill>
              <a:srgbClr val="FFFF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950202" y="4478726"/>
            <a:ext cx="2229229" cy="4247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플레이어 이동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점프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게임 플레이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dirty="0"/>
              <a:t>게임 플레이 구성</a:t>
            </a:r>
            <a:endParaRPr lang="en-US" altLang="ko-KR" dirty="0"/>
          </a:p>
          <a:p>
            <a:r>
              <a:rPr lang="ko-KR" altLang="en-US" sz="2000" dirty="0" smtClean="0">
                <a:solidFill>
                  <a:prstClr val="white"/>
                </a:solidFill>
              </a:rPr>
              <a:t>게임 플레이 화면은 아래와 같은 </a:t>
            </a:r>
            <a:r>
              <a:rPr lang="en-US" altLang="ko-KR" sz="2000" dirty="0">
                <a:solidFill>
                  <a:prstClr val="white"/>
                </a:solidFill>
              </a:rPr>
              <a:t>(3D </a:t>
            </a:r>
            <a:r>
              <a:rPr lang="ko-KR" altLang="en-US" sz="2000" dirty="0">
                <a:solidFill>
                  <a:prstClr val="white"/>
                </a:solidFill>
              </a:rPr>
              <a:t>게임이므로 캐릭터를 조작하기 위한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  <a:r>
              <a:rPr lang="en-US" altLang="ko-KR" sz="2000" dirty="0" smtClean="0"/>
              <a:t> </a:t>
            </a:r>
            <a:r>
              <a:rPr lang="ko-KR" altLang="en-US" sz="2000" dirty="0" smtClean="0">
                <a:solidFill>
                  <a:srgbClr val="FFFF00"/>
                </a:solidFill>
              </a:rPr>
              <a:t>컴포넌트</a:t>
            </a:r>
            <a:r>
              <a:rPr lang="ko-KR" altLang="en-US" sz="2000" dirty="0" smtClean="0">
                <a:solidFill>
                  <a:prstClr val="white"/>
                </a:solidFill>
              </a:rPr>
              <a:t>들로 구성된다</a:t>
            </a:r>
            <a:r>
              <a:rPr lang="en-US" altLang="ko-KR" sz="2000" dirty="0" smtClean="0">
                <a:solidFill>
                  <a:prstClr val="white"/>
                </a:solidFill>
              </a:rPr>
              <a:t>. </a:t>
            </a:r>
            <a:endParaRPr lang="ko-KR" altLang="en-US" dirty="0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3"/>
          <a:srcRect l="345" t="587" r="573" b="1194"/>
          <a:stretch/>
        </p:blipFill>
        <p:spPr>
          <a:xfrm>
            <a:off x="3069771" y="3090635"/>
            <a:ext cx="5923980" cy="3309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9" name="모서리가 둥근 직사각형 198"/>
          <p:cNvSpPr/>
          <p:nvPr/>
        </p:nvSpPr>
        <p:spPr>
          <a:xfrm>
            <a:off x="3300221" y="4981322"/>
            <a:ext cx="1321844" cy="294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Joystick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6410676" y="5657983"/>
            <a:ext cx="1618109" cy="294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 Button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6937430" y="4981322"/>
            <a:ext cx="1803956" cy="294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Pickup Button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8028785" y="3580883"/>
            <a:ext cx="1618109" cy="80286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Inventory Button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6937430" y="3835263"/>
            <a:ext cx="1618109" cy="294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Diary Button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227434" y="3346333"/>
            <a:ext cx="1347866" cy="2345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 Map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162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0" grpId="0"/>
      <p:bldP spid="201" grpId="0"/>
      <p:bldP spid="202" grpId="0"/>
      <p:bldP spid="203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개발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7255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700" b="1" dirty="0" smtClean="0">
                <a:effectLst/>
              </a:rPr>
              <a:t>목표</a:t>
            </a:r>
            <a:r>
              <a:rPr lang="en-US" altLang="ko-KR" sz="2700" dirty="0" smtClean="0">
                <a:effectLst/>
              </a:rPr>
              <a:t>: </a:t>
            </a:r>
            <a:r>
              <a:rPr lang="ko-KR" altLang="en-US" sz="2700" dirty="0" smtClean="0">
                <a:effectLst/>
              </a:rPr>
              <a:t>에피소드 </a:t>
            </a:r>
            <a:r>
              <a:rPr lang="en-US" altLang="ko-KR" sz="2700" dirty="0" smtClean="0">
                <a:effectLst/>
              </a:rPr>
              <a:t>1 </a:t>
            </a:r>
            <a:r>
              <a:rPr lang="ko-KR" altLang="en-US" sz="2700" dirty="0" smtClean="0">
                <a:effectLst/>
              </a:rPr>
              <a:t>완성</a:t>
            </a:r>
            <a:endParaRPr lang="en-US" altLang="ko-KR" sz="2700" dirty="0" smtClean="0">
              <a:effectLst/>
            </a:endParaRPr>
          </a:p>
          <a:p>
            <a:pPr lvl="1"/>
            <a:r>
              <a:rPr lang="ko-KR" altLang="en-US" sz="2700" dirty="0" smtClean="0">
                <a:effectLst/>
              </a:rPr>
              <a:t>그래픽</a:t>
            </a:r>
            <a:r>
              <a:rPr lang="en-US" altLang="ko-KR" sz="2700" dirty="0" smtClean="0">
                <a:effectLst/>
              </a:rPr>
              <a:t>: </a:t>
            </a:r>
          </a:p>
          <a:p>
            <a:pPr marL="1428750" lvl="2" indent="-514350">
              <a:buFont typeface="+mj-ea"/>
              <a:buAutoNum type="circleNumDbPlain"/>
            </a:pPr>
            <a:r>
              <a:rPr lang="ko-KR" altLang="en-US" sz="2700" dirty="0" smtClean="0">
                <a:effectLst/>
              </a:rPr>
              <a:t>캐릭터 모델링</a:t>
            </a:r>
            <a:endParaRPr lang="en-US" altLang="ko-KR" sz="2700" dirty="0" smtClean="0">
              <a:effectLst/>
            </a:endParaRPr>
          </a:p>
          <a:p>
            <a:pPr marL="1428750" lvl="2" indent="-514350">
              <a:buFont typeface="+mj-ea"/>
              <a:buAutoNum type="circleNumDbPlain"/>
            </a:pPr>
            <a:r>
              <a:rPr lang="ko-KR" altLang="en-US" sz="2700" dirty="0" smtClean="0">
                <a:effectLst/>
              </a:rPr>
              <a:t>배경 모델링</a:t>
            </a:r>
            <a:endParaRPr lang="en-US" altLang="ko-KR" sz="2700" dirty="0" smtClean="0">
              <a:effectLst/>
            </a:endParaRPr>
          </a:p>
          <a:p>
            <a:pPr marL="1428750" lvl="2" indent="-514350">
              <a:buFont typeface="+mj-ea"/>
              <a:buAutoNum type="circleNumDbPlain"/>
            </a:pPr>
            <a:r>
              <a:rPr lang="ko-KR" altLang="en-US" sz="2700" dirty="0" smtClean="0">
                <a:effectLst/>
              </a:rPr>
              <a:t>에피소드 </a:t>
            </a:r>
            <a:r>
              <a:rPr lang="en-US" altLang="ko-KR" sz="2700" dirty="0" smtClean="0">
                <a:effectLst/>
              </a:rPr>
              <a:t>1 </a:t>
            </a:r>
            <a:r>
              <a:rPr lang="ko-KR" altLang="en-US" sz="2700" dirty="0" smtClean="0">
                <a:effectLst/>
              </a:rPr>
              <a:t>관련 단서와 도구 모델링</a:t>
            </a:r>
            <a:endParaRPr lang="en-US" altLang="ko-KR" sz="2700" dirty="0">
              <a:effectLst/>
            </a:endParaRPr>
          </a:p>
          <a:p>
            <a:pPr lvl="1"/>
            <a:r>
              <a:rPr lang="ko-KR" altLang="en-US" sz="2700" dirty="0" smtClean="0">
                <a:effectLst/>
              </a:rPr>
              <a:t>개발</a:t>
            </a:r>
            <a:r>
              <a:rPr lang="en-US" altLang="ko-KR" sz="2700" dirty="0">
                <a:effectLst/>
              </a:rPr>
              <a:t>:</a:t>
            </a:r>
            <a:endParaRPr lang="en-US" altLang="ko-KR" sz="2700" dirty="0" smtClean="0">
              <a:effectLst/>
            </a:endParaRP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sz="2600" dirty="0" smtClean="0">
                <a:effectLst/>
              </a:rPr>
              <a:t>캐릭터 이동</a:t>
            </a:r>
            <a:r>
              <a:rPr lang="en-US" altLang="ko-KR" sz="2600" dirty="0" smtClean="0">
                <a:effectLst/>
              </a:rPr>
              <a:t>, </a:t>
            </a:r>
            <a:r>
              <a:rPr lang="ko-KR" altLang="en-US" sz="2600" dirty="0" smtClean="0">
                <a:effectLst/>
              </a:rPr>
              <a:t>점프</a:t>
            </a:r>
            <a:endParaRPr lang="en-US" altLang="ko-KR" sz="2600" dirty="0" smtClean="0">
              <a:effectLst/>
            </a:endParaRP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sz="2600" dirty="0" smtClean="0">
                <a:effectLst/>
              </a:rPr>
              <a:t>도구 수집</a:t>
            </a:r>
            <a:r>
              <a:rPr lang="en-US" altLang="ko-KR" sz="2600" dirty="0" smtClean="0">
                <a:effectLst/>
              </a:rPr>
              <a:t>, </a:t>
            </a:r>
            <a:r>
              <a:rPr lang="ko-KR" altLang="en-US" sz="2600" dirty="0" smtClean="0">
                <a:effectLst/>
              </a:rPr>
              <a:t>단서 확인</a:t>
            </a:r>
            <a:endParaRPr lang="en-US" altLang="ko-KR" sz="2600" dirty="0" smtClean="0">
              <a:effectLst/>
            </a:endParaRP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sz="2600" dirty="0" smtClean="0">
                <a:effectLst/>
              </a:rPr>
              <a:t>도구 전달</a:t>
            </a:r>
            <a:endParaRPr lang="en-US" altLang="ko-KR" sz="2600" dirty="0" smtClean="0">
              <a:effectLst/>
            </a:endParaRP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sz="2600" dirty="0" smtClean="0">
                <a:effectLst/>
              </a:rPr>
              <a:t>일기장 정답 확인</a:t>
            </a:r>
            <a:endParaRPr lang="en-US" altLang="ko-KR" sz="26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30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개발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effectLst/>
              </a:rPr>
              <a:t>완료한 부분</a:t>
            </a:r>
            <a:r>
              <a:rPr lang="en-US" altLang="ko-KR" b="1" dirty="0" smtClean="0">
                <a:effectLst/>
              </a:rPr>
              <a:t>:</a:t>
            </a:r>
          </a:p>
          <a:p>
            <a:pPr lvl="1"/>
            <a:r>
              <a:rPr lang="ko-KR" altLang="en-US" b="1" dirty="0" smtClean="0"/>
              <a:t>기획</a:t>
            </a:r>
            <a:r>
              <a:rPr lang="en-US" altLang="ko-KR" sz="1800" dirty="0" smtClean="0">
                <a:effectLst/>
              </a:rPr>
              <a:t>: </a:t>
            </a:r>
            <a:r>
              <a:rPr lang="ko-KR" altLang="en-US" sz="1800" dirty="0" smtClean="0">
                <a:effectLst/>
              </a:rPr>
              <a:t>전체 구조</a:t>
            </a:r>
            <a:r>
              <a:rPr lang="en-US" altLang="ko-KR" sz="1800" dirty="0" smtClean="0">
                <a:effectLst/>
              </a:rPr>
              <a:t>, </a:t>
            </a:r>
            <a:r>
              <a:rPr lang="ko-KR" altLang="en-US" sz="1800" dirty="0" smtClean="0">
                <a:effectLst/>
              </a:rPr>
              <a:t>에피소드 </a:t>
            </a:r>
            <a:r>
              <a:rPr lang="en-US" altLang="ko-KR" sz="1800" dirty="0" smtClean="0">
                <a:effectLst/>
              </a:rPr>
              <a:t>1, 2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3095707"/>
            <a:ext cx="2873603" cy="16180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833" y="3095707"/>
            <a:ext cx="2860668" cy="15955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51" y="3080850"/>
            <a:ext cx="2873602" cy="16027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521" y="4827617"/>
            <a:ext cx="2873603" cy="16027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459" y="4827617"/>
            <a:ext cx="2873603" cy="16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7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 현황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effectLst/>
              </a:rPr>
              <a:t>완료한 부분</a:t>
            </a:r>
            <a:r>
              <a:rPr lang="en-US" altLang="ko-KR" b="1" dirty="0" smtClean="0">
                <a:effectLst/>
              </a:rPr>
              <a:t>:</a:t>
            </a:r>
          </a:p>
          <a:p>
            <a:pPr lvl="1"/>
            <a:r>
              <a:rPr lang="ko-KR" altLang="en-US" b="1" dirty="0" smtClean="0"/>
              <a:t>그래픽</a:t>
            </a:r>
            <a:r>
              <a:rPr lang="en-US" altLang="ko-KR" sz="1800" dirty="0" smtClean="0">
                <a:effectLst/>
              </a:rPr>
              <a:t>: </a:t>
            </a:r>
            <a:r>
              <a:rPr lang="ko-KR" altLang="en-US" sz="1800" dirty="0" smtClean="0">
                <a:effectLst/>
              </a:rPr>
              <a:t>캐릭터 및 교실</a:t>
            </a:r>
            <a:r>
              <a:rPr lang="en-US" altLang="ko-KR" sz="1800" dirty="0" smtClean="0">
                <a:effectLst/>
              </a:rPr>
              <a:t> </a:t>
            </a:r>
            <a:r>
              <a:rPr lang="ko-KR" altLang="en-US" sz="1800" dirty="0" smtClean="0">
                <a:effectLst/>
              </a:rPr>
              <a:t>모델링</a:t>
            </a:r>
            <a:r>
              <a:rPr lang="en-US" altLang="ko-KR" sz="1800" dirty="0" smtClean="0">
                <a:effectLst/>
              </a:rPr>
              <a:t>, </a:t>
            </a:r>
            <a:r>
              <a:rPr lang="ko-KR" altLang="en-US" sz="1800" dirty="0" smtClean="0">
                <a:effectLst/>
              </a:rPr>
              <a:t>에피소드 </a:t>
            </a:r>
            <a:r>
              <a:rPr lang="en-US" altLang="ko-KR" sz="1800" dirty="0" smtClean="0">
                <a:effectLst/>
              </a:rPr>
              <a:t>1 </a:t>
            </a:r>
            <a:r>
              <a:rPr lang="ko-KR" altLang="en-US" sz="1800" dirty="0" smtClean="0">
                <a:effectLst/>
              </a:rPr>
              <a:t>관련 그래픽</a:t>
            </a:r>
            <a:r>
              <a:rPr lang="en-US" altLang="ko-KR" sz="1800" dirty="0" smtClean="0">
                <a:effectLst/>
              </a:rPr>
              <a:t>(</a:t>
            </a:r>
            <a:r>
              <a:rPr lang="ko-KR" altLang="en-US" sz="1800" dirty="0" smtClean="0">
                <a:effectLst/>
              </a:rPr>
              <a:t>단서와 도구</a:t>
            </a:r>
            <a:r>
              <a:rPr lang="en-US" altLang="ko-KR" sz="1800" dirty="0" smtClean="0">
                <a:effectLst/>
              </a:rPr>
              <a:t>)</a:t>
            </a:r>
            <a:r>
              <a:rPr lang="ko-KR" altLang="en-US" sz="1800" dirty="0" smtClean="0">
                <a:effectLst/>
              </a:rPr>
              <a:t> 모델링</a:t>
            </a:r>
          </a:p>
          <a:p>
            <a:pPr marL="457200" lvl="1" indent="0">
              <a:buNone/>
            </a:pPr>
            <a:endParaRPr lang="en-US" altLang="ko-KR" sz="18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85" y="3435752"/>
            <a:ext cx="4977858" cy="2741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3450"/>
            <a:ext cx="2230144" cy="14383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406">
            <a:off x="5438037" y="4219982"/>
            <a:ext cx="3350781" cy="1833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06" y="4619102"/>
            <a:ext cx="1492598" cy="1472959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301" y="4068663"/>
            <a:ext cx="1413328" cy="2023398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786" y="3632832"/>
            <a:ext cx="1506843" cy="818093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393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318</Words>
  <Application>Microsoft Office PowerPoint</Application>
  <PresentationFormat>와이드스크린</PresentationFormat>
  <Paragraphs>69</Paragraphs>
  <Slides>12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Wingdings</vt:lpstr>
      <vt:lpstr>맑은 고딕</vt:lpstr>
      <vt:lpstr>KBIZ한마음고딕 R</vt:lpstr>
      <vt:lpstr>Arial</vt:lpstr>
      <vt:lpstr>Office 테마</vt:lpstr>
      <vt:lpstr>이제나와</vt:lpstr>
      <vt:lpstr>목차</vt:lpstr>
      <vt:lpstr>1. 게임 개요</vt:lpstr>
      <vt:lpstr>2. 게임 플레이 방식</vt:lpstr>
      <vt:lpstr>2. 게임 플레이 방식</vt:lpstr>
      <vt:lpstr>2. 게임 플레이 방식</vt:lpstr>
      <vt:lpstr>3. 개발 현황</vt:lpstr>
      <vt:lpstr>3. 개발 현황</vt:lpstr>
      <vt:lpstr>3. 개발 현황</vt:lpstr>
      <vt:lpstr>3. 개발 현황</vt:lpstr>
      <vt:lpstr>3. 개발 현황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이제나와</dc:title>
  <dc:creator>jykim</dc:creator>
  <cp:lastModifiedBy>jykim</cp:lastModifiedBy>
  <cp:revision>1126</cp:revision>
  <dcterms:created xsi:type="dcterms:W3CDTF">2022-07-25T11:02:36Z</dcterms:created>
  <dcterms:modified xsi:type="dcterms:W3CDTF">2022-07-28T09:09:31Z</dcterms:modified>
</cp:coreProperties>
</file>